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6" r:id="rId10"/>
    <p:sldId id="267" r:id="rId11"/>
    <p:sldId id="269" r:id="rId12"/>
    <p:sldId id="270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1/15/2023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57BF4D72-CB5F-4AF3-B1BE-63BDAED51FF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/>
              <a:t>1/15/2023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31" tIns="48215" rIns="96431" bIns="482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464"/>
            <a:ext cx="5852160" cy="3780379"/>
          </a:xfrm>
          <a:prstGeom prst="rect">
            <a:avLst/>
          </a:prstGeom>
        </p:spPr>
        <p:txBody>
          <a:bodyPr vert="horz" lIns="96431" tIns="48215" rIns="96431" bIns="482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730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730"/>
            <a:ext cx="3169920" cy="481471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EAD9836F-CDDC-429B-914C-5BA3F64CC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6863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6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9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3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93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0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8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9331785D-8DD1-46D2-8123-94B8E267B9BE}" type="datetimeFigureOut">
              <a:rPr lang="en-US" smtClean="0"/>
              <a:t>1/14/2023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9E3AF6B1-C75B-4149-A55F-8D070235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1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52322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 Corinthians 10:1-13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986" y="4368939"/>
            <a:ext cx="7577814" cy="70788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Importance Of Faithfulness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27" y="1557528"/>
            <a:ext cx="8686800" cy="5148072"/>
          </a:xfrm>
        </p:spPr>
        <p:txBody>
          <a:bodyPr>
            <a:spAutoFit/>
          </a:bodyPr>
          <a:lstStyle/>
          <a:p>
            <a:r>
              <a:rPr lang="en-US" sz="3200" b="1" baseline="0" dirty="0">
                <a:solidFill>
                  <a:srgbClr val="FF0000"/>
                </a:solidFill>
              </a:rPr>
              <a:t>Warning against self-righteousness and self-confidence.</a:t>
            </a:r>
          </a:p>
          <a:p>
            <a:pPr lvl="1">
              <a:buNone/>
            </a:pPr>
            <a:r>
              <a:rPr lang="en-US" sz="2800" baseline="0" dirty="0">
                <a:solidFill>
                  <a:schemeClr val="tx1"/>
                </a:solidFill>
              </a:rPr>
              <a:t>1.	 We must </a:t>
            </a:r>
            <a:r>
              <a:rPr lang="en-US" sz="2800" i="1" baseline="0" dirty="0">
                <a:solidFill>
                  <a:schemeClr val="tx1"/>
                </a:solidFill>
              </a:rPr>
              <a:t>“take heed” </a:t>
            </a:r>
            <a:r>
              <a:rPr lang="en-US" sz="2800" baseline="0" dirty="0">
                <a:solidFill>
                  <a:schemeClr val="tx1"/>
                </a:solidFill>
              </a:rPr>
              <a:t>lest we fall. Israel did not take heed and she fell.</a:t>
            </a:r>
          </a:p>
          <a:p>
            <a:pPr lvl="1">
              <a:buNone/>
            </a:pPr>
            <a:r>
              <a:rPr lang="en-US" sz="2800" baseline="0" dirty="0">
                <a:solidFill>
                  <a:schemeClr val="tx1"/>
                </a:solidFill>
              </a:rPr>
              <a:t>2.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aseline="0" dirty="0">
                <a:solidFill>
                  <a:schemeClr val="tx1"/>
                </a:solidFill>
              </a:rPr>
              <a:t>The admonition is for self-examination regarding our faithfulness to duty. cf. 2 Corinthians 13:5; Hebrews 3:12; 4:1</a:t>
            </a:r>
          </a:p>
          <a:p>
            <a:pPr lvl="1">
              <a:buNone/>
            </a:pPr>
            <a:r>
              <a:rPr lang="en-US" sz="2800" baseline="0" dirty="0">
                <a:solidFill>
                  <a:schemeClr val="tx1"/>
                </a:solidFill>
              </a:rPr>
              <a:t>3.	Too many are resting on: Baptism, Sunday AM attendance, God’s mercy, satisfaction with the minimum requirements, and think we are bound for the promised land.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7" y="76200"/>
            <a:ext cx="8991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Encouragement To Faithfulness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Verses 11-13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74887"/>
            <a:ext cx="8991600" cy="5078313"/>
          </a:xfrm>
        </p:spPr>
        <p:txBody>
          <a:bodyPr wrap="square">
            <a:spAutoFit/>
          </a:bodyPr>
          <a:lstStyle/>
          <a:p>
            <a:r>
              <a:rPr lang="en-US" sz="2700" b="1" baseline="0" dirty="0">
                <a:solidFill>
                  <a:srgbClr val="FF0000"/>
                </a:solidFill>
              </a:rPr>
              <a:t>Our temptations are controlled by God</a:t>
            </a:r>
            <a:r>
              <a:rPr lang="en-US" sz="2700" b="1" i="1" baseline="0" dirty="0">
                <a:solidFill>
                  <a:srgbClr val="FF0000"/>
                </a:solidFill>
              </a:rPr>
              <a:t>.</a:t>
            </a:r>
            <a:br>
              <a:rPr lang="en-US" sz="2700" b="1" i="1" baseline="0" dirty="0">
                <a:solidFill>
                  <a:schemeClr val="tx1"/>
                </a:solidFill>
              </a:rPr>
            </a:br>
            <a:r>
              <a:rPr lang="en-US" sz="2700" baseline="0" dirty="0">
                <a:solidFill>
                  <a:schemeClr val="tx1"/>
                </a:solidFill>
              </a:rPr>
              <a:t>1 Corinthians 10:13, </a:t>
            </a:r>
            <a:r>
              <a:rPr lang="en-US" sz="2700" i="1" baseline="0" dirty="0">
                <a:solidFill>
                  <a:schemeClr val="tx1"/>
                </a:solidFill>
              </a:rPr>
              <a:t>“There hath no temptation taken you </a:t>
            </a:r>
            <a:r>
              <a:rPr lang="en-US" sz="2700" i="1" u="sng" baseline="0" dirty="0">
                <a:solidFill>
                  <a:schemeClr val="tx1"/>
                </a:solidFill>
              </a:rPr>
              <a:t>but such as is common to man</a:t>
            </a:r>
            <a:r>
              <a:rPr lang="en-US" sz="2700" i="1" baseline="0" dirty="0">
                <a:solidFill>
                  <a:schemeClr val="tx1"/>
                </a:solidFill>
              </a:rPr>
              <a:t>: but God is faithful, who </a:t>
            </a:r>
            <a:r>
              <a:rPr lang="en-US" sz="2700" i="1" u="sng" baseline="0" dirty="0">
                <a:solidFill>
                  <a:schemeClr val="tx1"/>
                </a:solidFill>
              </a:rPr>
              <a:t>will not suffer you to be tempted above that ye are able</a:t>
            </a:r>
            <a:r>
              <a:rPr lang="en-US" sz="2700" i="1" baseline="0" dirty="0">
                <a:solidFill>
                  <a:schemeClr val="tx1"/>
                </a:solidFill>
              </a:rPr>
              <a:t>; but will with the temptation also </a:t>
            </a:r>
            <a:r>
              <a:rPr lang="en-US" sz="2700" i="1" u="sng" baseline="0" dirty="0">
                <a:solidFill>
                  <a:schemeClr val="tx1"/>
                </a:solidFill>
              </a:rPr>
              <a:t>make a way to escape</a:t>
            </a:r>
            <a:r>
              <a:rPr lang="en-US" sz="2700" i="1" baseline="0" dirty="0">
                <a:solidFill>
                  <a:schemeClr val="tx1"/>
                </a:solidFill>
              </a:rPr>
              <a:t>, that ye may be able to bear it.”</a:t>
            </a:r>
            <a:r>
              <a:rPr lang="en-US" sz="2700" baseline="0" dirty="0">
                <a:solidFill>
                  <a:schemeClr val="tx1"/>
                </a:solidFill>
              </a:rPr>
              <a:t> (cf. Hebrews 4:15-16 KJV)</a:t>
            </a:r>
          </a:p>
          <a:p>
            <a:pPr marL="914400" lvl="1" indent="-457200">
              <a:buNone/>
            </a:pPr>
            <a:r>
              <a:rPr lang="en-US" sz="2700" baseline="0" dirty="0">
                <a:solidFill>
                  <a:schemeClr val="tx1"/>
                </a:solidFill>
              </a:rPr>
              <a:t>a.	God does not tempt us to sin, (James 1:13), but He does permit Satan to tempt us. Job 1:12</a:t>
            </a:r>
          </a:p>
          <a:p>
            <a:pPr marL="914400" lvl="1" indent="-457200">
              <a:buNone/>
            </a:pPr>
            <a:r>
              <a:rPr lang="en-US" sz="2700" baseline="0" dirty="0">
                <a:solidFill>
                  <a:schemeClr val="tx1"/>
                </a:solidFill>
              </a:rPr>
              <a:t>b. 	Good can come from temptation, for in resisting it, we come forth strengthened and purified</a:t>
            </a:r>
            <a:r>
              <a:rPr lang="en-US" sz="2700" i="1" baseline="0" dirty="0">
                <a:solidFill>
                  <a:schemeClr val="tx1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US" sz="2700" b="1" baseline="0" dirty="0">
                <a:solidFill>
                  <a:srgbClr val="FF0000"/>
                </a:solidFill>
              </a:rPr>
              <a:t>Job 23:10</a:t>
            </a:r>
            <a:r>
              <a:rPr lang="en-US" sz="2700" baseline="0" dirty="0">
                <a:solidFill>
                  <a:srgbClr val="FF0000"/>
                </a:solidFill>
              </a:rPr>
              <a:t>, </a:t>
            </a:r>
            <a:r>
              <a:rPr lang="en-US" sz="2700" i="1" baseline="0" dirty="0">
                <a:solidFill>
                  <a:srgbClr val="FF0000"/>
                </a:solidFill>
              </a:rPr>
              <a:t>“</a:t>
            </a:r>
            <a:r>
              <a:rPr lang="en-US" sz="2700" b="1" i="1" baseline="0" dirty="0">
                <a:solidFill>
                  <a:srgbClr val="FF0000"/>
                </a:solidFill>
              </a:rPr>
              <a:t>But He knoweth</a:t>
            </a:r>
            <a:r>
              <a:rPr lang="en-US" sz="2700" b="1" i="1" dirty="0">
                <a:solidFill>
                  <a:srgbClr val="FF0000"/>
                </a:solidFill>
              </a:rPr>
              <a:t> the way that I take; When He hath tried me, I shall come forth as gold</a:t>
            </a:r>
            <a:r>
              <a:rPr lang="en-US" sz="2700" i="1" dirty="0">
                <a:solidFill>
                  <a:srgbClr val="FF0000"/>
                </a:solidFill>
              </a:rPr>
              <a:t>” </a:t>
            </a:r>
            <a:r>
              <a:rPr lang="en-US" sz="2700" dirty="0">
                <a:solidFill>
                  <a:schemeClr val="tx1"/>
                </a:solidFill>
              </a:rPr>
              <a:t>cf. </a:t>
            </a:r>
            <a:r>
              <a:rPr lang="en-US" sz="2700" baseline="0" dirty="0">
                <a:solidFill>
                  <a:schemeClr val="tx1"/>
                </a:solidFill>
              </a:rPr>
              <a:t>James 1:2-3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D7B727-994B-D6B9-FD92-4276A22F3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27" y="76200"/>
            <a:ext cx="8991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Encouragement To Faithfulness </a:t>
            </a:r>
            <a:br>
              <a:rPr lang="en-US" b="1" baseline="0" dirty="0">
                <a:solidFill>
                  <a:schemeClr val="tx1"/>
                </a:solidFill>
              </a:rPr>
            </a:br>
            <a:r>
              <a:rPr lang="en-US" b="1" baseline="0" dirty="0">
                <a:solidFill>
                  <a:schemeClr val="tx1"/>
                </a:solidFill>
              </a:rPr>
              <a:t>Verses 11-13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6210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A.	Faithfulness is necessary and it is possible.</a:t>
            </a:r>
          </a:p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B.	Let us not fall as Israel did.</a:t>
            </a:r>
          </a:p>
          <a:p>
            <a:pPr marL="914400" indent="-914400"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C. 	If Christ should come today, would He find you and me faithful and ready?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7006"/>
            <a:ext cx="8229600" cy="64633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Conclusion: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51087"/>
            <a:ext cx="8839200" cy="5078313"/>
          </a:xfrm>
        </p:spPr>
        <p:txBody>
          <a:bodyPr wrap="square">
            <a:spAutoFit/>
          </a:bodyPr>
          <a:lstStyle/>
          <a:p>
            <a:r>
              <a:rPr lang="en-US" sz="3200" baseline="0" dirty="0"/>
              <a:t>Many obey the gospel but fewer remain faithful. cf. Matthew 10:22; Revelation 2:10; </a:t>
            </a:r>
            <a:br>
              <a:rPr lang="en-US" sz="3200" baseline="0" dirty="0"/>
            </a:br>
            <a:r>
              <a:rPr lang="en-US" sz="3200" baseline="0" dirty="0"/>
              <a:t>2 Timothy 4:8</a:t>
            </a:r>
          </a:p>
          <a:p>
            <a:r>
              <a:rPr lang="en-US" sz="3200" b="1" baseline="0" dirty="0"/>
              <a:t>The context of the lesson explained</a:t>
            </a:r>
            <a:r>
              <a:rPr lang="en-US" sz="3200" baseline="0" dirty="0"/>
              <a:t>.</a:t>
            </a:r>
          </a:p>
          <a:p>
            <a:pPr lvl="1"/>
            <a:r>
              <a:rPr lang="en-US" sz="2800" dirty="0"/>
              <a:t>The word </a:t>
            </a:r>
            <a:r>
              <a:rPr lang="en-US" sz="2800" i="1" dirty="0"/>
              <a:t>“for” </a:t>
            </a:r>
            <a:r>
              <a:rPr lang="en-US" sz="2800" dirty="0"/>
              <a:t>which introduces this chapter and connects 1 Corinthians 9:27 with 10:1-13.</a:t>
            </a:r>
          </a:p>
          <a:p>
            <a:pPr lvl="1"/>
            <a:r>
              <a:rPr lang="en-US" sz="2800" i="1" baseline="0" dirty="0"/>
              <a:t>“FOR,” (gar); </a:t>
            </a:r>
            <a:r>
              <a:rPr lang="en-US" sz="2800" baseline="0" dirty="0"/>
              <a:t>a primary particle; properly, assigning a reason (used in argument, explanation, or intensification; often with other particles) (Strong)</a:t>
            </a:r>
          </a:p>
          <a:p>
            <a:pPr lvl="1"/>
            <a:r>
              <a:rPr lang="en-US" sz="2800" baseline="0" dirty="0"/>
              <a:t>The example of Israel is given to show the possibility and consequences of unfaithfulness.</a:t>
            </a:r>
            <a:endParaRPr lang="en-US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A58C91-C4F1-64CC-BD56-429044178452}"/>
              </a:ext>
            </a:extLst>
          </p:cNvPr>
          <p:cNvSpPr txBox="1">
            <a:spLocks/>
          </p:cNvSpPr>
          <p:nvPr/>
        </p:nvSpPr>
        <p:spPr>
          <a:xfrm>
            <a:off x="783093" y="381000"/>
            <a:ext cx="7577814" cy="646331"/>
          </a:xfrm>
          <a:prstGeom prst="rect">
            <a:avLst/>
          </a:prstGeom>
        </p:spPr>
        <p:txBody>
          <a:bodyPr anchor="b" anchorCtr="0">
            <a:spAutoFit/>
          </a:bodyPr>
          <a:lstStyle>
            <a:defPPr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defPPr>
            <a:lvl1pPr algn="l" eaLnBrk="1" hangingPunct="1">
              <a:buNone/>
              <a:defRPr sz="3600">
                <a:solidFill>
                  <a:schemeClr val="tx1">
                    <a:alpha val="100000"/>
                  </a:schemeClr>
                </a:solidFill>
                <a:latin typeface="+mj-lt"/>
              </a:defRPr>
            </a:lvl1pPr>
          </a:lstStyle>
          <a:p>
            <a:pPr defTabSz="914400"/>
            <a:r>
              <a:rPr lang="en-US" b="1" kern="0" dirty="0"/>
              <a:t>The Importance Of Faithfulness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26297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1.	God had delivered them from Egyptian bondage when He caused them to pass through the sea. cf. Exodus 14:30ff. They had been slaves of cruel taskmasters for a long time. cf. Galatians 3:17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2.	God had permitted them to be baptized into Moses. </a:t>
            </a:r>
            <a:br>
              <a:rPr lang="en-US" baseline="0" dirty="0">
                <a:solidFill>
                  <a:schemeClr val="tx1"/>
                </a:solidFill>
              </a:rPr>
            </a:br>
            <a:r>
              <a:rPr lang="en-US" baseline="0" dirty="0">
                <a:solidFill>
                  <a:schemeClr val="tx1"/>
                </a:solidFill>
              </a:rPr>
              <a:t>At the Red Sea they were baptized into a spiritual union with him, and thus were constituted his disciples.</a:t>
            </a:r>
            <a:br>
              <a:rPr lang="en-US" baseline="0" dirty="0">
                <a:solidFill>
                  <a:schemeClr val="tx1"/>
                </a:solidFill>
              </a:rPr>
            </a:br>
            <a:r>
              <a:rPr lang="en-US" baseline="0" dirty="0">
                <a:solidFill>
                  <a:schemeClr val="tx1"/>
                </a:solidFill>
              </a:rPr>
              <a:t>cf. John 9:28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3.	God had given them food and drink in their wilderness wanderings. The supernatural food was manna</a:t>
            </a:r>
            <a:br>
              <a:rPr lang="en-US" baseline="0" dirty="0">
                <a:solidFill>
                  <a:schemeClr val="tx1"/>
                </a:solidFill>
              </a:rPr>
            </a:br>
            <a:r>
              <a:rPr lang="en-US" baseline="0" dirty="0">
                <a:solidFill>
                  <a:schemeClr val="tx1"/>
                </a:solidFill>
              </a:rPr>
              <a:t>(Exodus 16), and more than once water was brought forth miraculously. (Exodus 17; Numbers 20)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46331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Privileges Of Israel –</a:t>
            </a:r>
            <a:r>
              <a:rPr lang="en-US" b="1" dirty="0">
                <a:solidFill>
                  <a:schemeClr val="tx1"/>
                </a:solidFill>
              </a:rPr>
              <a:t> Verses</a:t>
            </a:r>
            <a:r>
              <a:rPr lang="en-US" b="1" baseline="0" dirty="0">
                <a:solidFill>
                  <a:schemeClr val="tx1"/>
                </a:solidFill>
              </a:rPr>
              <a:t> 1-4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431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1.	He has delivered us from the bondage of sin and Satan. Romans 6:17ff; Colossians 1:13</a:t>
            </a:r>
          </a:p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2.	He has permitted us to be baptized into Christ. Galatians 3:26-27; Romans 6:3ff</a:t>
            </a:r>
          </a:p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3.	God has spiritually sustained us by Him who is the bread of life. John 6:48-51, and the water of life. cf. John 4:7ff; 7:37ff</a:t>
            </a:r>
          </a:p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4.	He is leading us by His word (cf. Romans 8:14) as we journey to heaven.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054"/>
            <a:ext cx="8229600" cy="1200329"/>
          </a:xfrm>
        </p:spPr>
        <p:txBody>
          <a:bodyPr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God Has Abundantly Blessed His Children Today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4315"/>
          </a:xfrm>
        </p:spPr>
        <p:txBody>
          <a:bodyPr>
            <a:spAutoFit/>
          </a:bodyPr>
          <a:lstStyle/>
          <a:p>
            <a:r>
              <a:rPr lang="en-US" sz="3200" u="sng" baseline="0" dirty="0">
                <a:solidFill>
                  <a:schemeClr val="tx1"/>
                </a:solidFill>
              </a:rPr>
              <a:t>Sin of lust</a:t>
            </a:r>
            <a:r>
              <a:rPr lang="en-US" sz="3200" baseline="0" dirty="0">
                <a:solidFill>
                  <a:schemeClr val="tx1"/>
                </a:solidFill>
              </a:rPr>
              <a:t>. Verse 6 – Numbers 11:4-35.</a:t>
            </a:r>
          </a:p>
          <a:p>
            <a:pPr lvl="1"/>
            <a:r>
              <a:rPr lang="en-US" sz="3200" baseline="0" dirty="0">
                <a:solidFill>
                  <a:schemeClr val="tx1"/>
                </a:solidFill>
              </a:rPr>
              <a:t>They tired of manna, desired meat, and longed for Egypt.</a:t>
            </a:r>
          </a:p>
          <a:p>
            <a:pPr lvl="1"/>
            <a:r>
              <a:rPr lang="en-US" sz="3200" baseline="0" dirty="0">
                <a:solidFill>
                  <a:schemeClr val="tx1"/>
                </a:solidFill>
              </a:rPr>
              <a:t>Punished with a great plague. Verse 33</a:t>
            </a:r>
          </a:p>
          <a:p>
            <a:pPr marL="457200" lvl="1" indent="0">
              <a:buNone/>
            </a:pPr>
            <a:endParaRPr lang="en-US" sz="3200" baseline="0" dirty="0">
              <a:solidFill>
                <a:schemeClr val="tx1"/>
              </a:solidFill>
            </a:endParaRPr>
          </a:p>
          <a:p>
            <a:r>
              <a:rPr lang="en-US" sz="3200" u="sng" baseline="0" dirty="0">
                <a:solidFill>
                  <a:schemeClr val="tx1"/>
                </a:solidFill>
              </a:rPr>
              <a:t>Sin of Idolatry</a:t>
            </a:r>
            <a:r>
              <a:rPr lang="en-US" sz="3200" baseline="0" dirty="0">
                <a:solidFill>
                  <a:schemeClr val="tx1"/>
                </a:solidFill>
              </a:rPr>
              <a:t>. Verse 7 – Exodus 32. Under the leadership of Aaron they built the golden calf and worshiped it.</a:t>
            </a:r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sz="3200" baseline="0" dirty="0">
                <a:solidFill>
                  <a:schemeClr val="tx1"/>
                </a:solidFill>
              </a:rPr>
              <a:t>3,000 men were killed. Verse 28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427" y="381000"/>
            <a:ext cx="8382000" cy="646331"/>
          </a:xfrm>
        </p:spPr>
        <p:txBody>
          <a:bodyPr wrap="square"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Unfaithfulness Of Israel –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baseline="0" dirty="0">
                <a:solidFill>
                  <a:schemeClr val="tx1"/>
                </a:solidFill>
              </a:rPr>
              <a:t>Verses 5-10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4315"/>
          </a:xfrm>
        </p:spPr>
        <p:txBody>
          <a:bodyPr wrap="square">
            <a:spAutoFit/>
          </a:bodyPr>
          <a:lstStyle/>
          <a:p>
            <a:r>
              <a:rPr lang="en-US" sz="3200" u="sng" baseline="0" dirty="0">
                <a:solidFill>
                  <a:schemeClr val="tx1"/>
                </a:solidFill>
              </a:rPr>
              <a:t>Sin of fornication</a:t>
            </a:r>
            <a:r>
              <a:rPr lang="en-US" sz="3200" baseline="0" dirty="0">
                <a:solidFill>
                  <a:schemeClr val="tx1"/>
                </a:solidFill>
              </a:rPr>
              <a:t>. Verse 8 – Numbers 25:1-9.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aseline="0" dirty="0">
                <a:solidFill>
                  <a:schemeClr val="tx1"/>
                </a:solidFill>
              </a:rPr>
              <a:t>Israel’s adultery with the women of Moab and the idolatry which followed.</a:t>
            </a:r>
          </a:p>
          <a:p>
            <a:pPr lvl="1"/>
            <a:r>
              <a:rPr lang="en-US" sz="3200" baseline="0" dirty="0">
                <a:solidFill>
                  <a:schemeClr val="tx1"/>
                </a:solidFill>
              </a:rPr>
              <a:t>24,000 killed by a plague. Verse 9</a:t>
            </a:r>
          </a:p>
          <a:p>
            <a:r>
              <a:rPr lang="en-US" sz="3200" u="sng" baseline="0" dirty="0">
                <a:solidFill>
                  <a:schemeClr val="tx1"/>
                </a:solidFill>
              </a:rPr>
              <a:t>Sin of tempting the Lord</a:t>
            </a:r>
            <a:r>
              <a:rPr lang="en-US" sz="3200" baseline="0" dirty="0">
                <a:solidFill>
                  <a:schemeClr val="tx1"/>
                </a:solidFill>
              </a:rPr>
              <a:t>. Verse 9 –</a:t>
            </a:r>
            <a:br>
              <a:rPr lang="en-US" sz="3200" baseline="0" dirty="0">
                <a:solidFill>
                  <a:schemeClr val="tx1"/>
                </a:solidFill>
              </a:rPr>
            </a:br>
            <a:r>
              <a:rPr lang="en-US" sz="3200" baseline="0" dirty="0">
                <a:solidFill>
                  <a:schemeClr val="tx1"/>
                </a:solidFill>
              </a:rPr>
              <a:t>Numbers 21:4-9. Israel tried God’s patience at Mount Hor regarding their food and drink.</a:t>
            </a:r>
          </a:p>
          <a:p>
            <a:pPr lvl="1"/>
            <a:r>
              <a:rPr lang="en-US" sz="3200" baseline="0" dirty="0">
                <a:solidFill>
                  <a:schemeClr val="tx1"/>
                </a:solidFill>
              </a:rPr>
              <a:t>God sent fiery serpents to bite the people and many people died.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1B12018-91AF-3045-23C9-064FA83F3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27" y="381000"/>
            <a:ext cx="8382000" cy="646331"/>
          </a:xfrm>
        </p:spPr>
        <p:txBody>
          <a:bodyPr wrap="square"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Unfaithfulness Of Israel –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baseline="0" dirty="0">
                <a:solidFill>
                  <a:schemeClr val="tx1"/>
                </a:solidFill>
              </a:rPr>
              <a:t>Verses 5-10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308324"/>
          </a:xfrm>
        </p:spPr>
        <p:txBody>
          <a:bodyPr>
            <a:spAutoFit/>
          </a:bodyPr>
          <a:lstStyle/>
          <a:p>
            <a:r>
              <a:rPr lang="en-US" sz="3600" u="sng" baseline="0" dirty="0">
                <a:solidFill>
                  <a:schemeClr val="tx1"/>
                </a:solidFill>
              </a:rPr>
              <a:t>Sin of Murmuring</a:t>
            </a:r>
            <a:r>
              <a:rPr lang="en-US" sz="3600" baseline="0" dirty="0">
                <a:solidFill>
                  <a:schemeClr val="tx1"/>
                </a:solidFill>
              </a:rPr>
              <a:t>. Verse 10 –</a:t>
            </a:r>
            <a:br>
              <a:rPr lang="en-US" sz="3600" baseline="0" dirty="0">
                <a:solidFill>
                  <a:schemeClr val="tx1"/>
                </a:solidFill>
              </a:rPr>
            </a:br>
            <a:r>
              <a:rPr lang="en-US" sz="3600" baseline="0" dirty="0">
                <a:solidFill>
                  <a:schemeClr val="tx1"/>
                </a:solidFill>
              </a:rPr>
              <a:t>Numbers 14:1-38.</a:t>
            </a:r>
          </a:p>
          <a:p>
            <a:pPr lvl="1"/>
            <a:r>
              <a:rPr lang="en-US" sz="3600" dirty="0">
                <a:solidFill>
                  <a:schemeClr val="tx1"/>
                </a:solidFill>
              </a:rPr>
              <a:t>40 years of wandering.</a:t>
            </a:r>
          </a:p>
          <a:p>
            <a:pPr lvl="1"/>
            <a:r>
              <a:rPr lang="en-US" sz="3600" baseline="0" dirty="0">
                <a:solidFill>
                  <a:schemeClr val="tx1"/>
                </a:solidFill>
              </a:rPr>
              <a:t>See Numbers 16:14ff – </a:t>
            </a:r>
            <a:r>
              <a:rPr lang="en-US" sz="3600" dirty="0">
                <a:solidFill>
                  <a:schemeClr val="tx1"/>
                </a:solidFill>
              </a:rPr>
              <a:t>14,700 died.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ED433A-C48E-02C9-EA45-D86E77D67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27" y="381000"/>
            <a:ext cx="8382000" cy="646331"/>
          </a:xfrm>
        </p:spPr>
        <p:txBody>
          <a:bodyPr wrap="square">
            <a:spAutoFit/>
          </a:bodyPr>
          <a:lstStyle/>
          <a:p>
            <a:r>
              <a:rPr lang="en-US" b="1" baseline="0" dirty="0">
                <a:solidFill>
                  <a:schemeClr val="tx1"/>
                </a:solidFill>
              </a:rPr>
              <a:t>The Unfaithfulness Of Israel –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baseline="0" dirty="0">
                <a:solidFill>
                  <a:schemeClr val="tx1"/>
                </a:solidFill>
              </a:rPr>
              <a:t>Verses 5-10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4315"/>
          </a:xfr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1. Lust (evil desire) is worldliness … apply to dancing, drinking, vulgarity, etc. 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sz="3200" baseline="0" dirty="0">
                <a:solidFill>
                  <a:schemeClr val="tx1"/>
                </a:solidFill>
              </a:rPr>
              <a:t>We remember our life in the world and desire to return. cf. James 4:1-4; 2 Timothy 4:10; Romans 12:2</a:t>
            </a:r>
          </a:p>
          <a:p>
            <a:pPr>
              <a:buNone/>
            </a:pPr>
            <a:endParaRPr lang="en-US" sz="3200" baseline="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200" baseline="0" dirty="0">
                <a:solidFill>
                  <a:schemeClr val="tx1"/>
                </a:solidFill>
              </a:rPr>
              <a:t>2.	 Idolatry is putting other things first. Apply to jobs, recreation, families, etc. cf. Matthew 6:33; 10:34;</a:t>
            </a:r>
            <a:r>
              <a:rPr lang="en-US" sz="3200" dirty="0">
                <a:solidFill>
                  <a:schemeClr val="tx1"/>
                </a:solidFill>
              </a:rPr>
              <a:t> Colossians 3:5</a:t>
            </a:r>
            <a:endParaRPr lang="en-US" sz="3200" baseline="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8ED30F-91B7-DA84-C98A-A19E0FA63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27" y="66790"/>
            <a:ext cx="8382000" cy="1200329"/>
          </a:xfrm>
        </p:spPr>
        <p:txBody>
          <a:bodyPr wrap="square">
            <a:spAutoFit/>
          </a:bodyPr>
          <a:lstStyle/>
          <a:p>
            <a:r>
              <a:rPr lang="en-US" sz="3600" b="1" baseline="0" dirty="0">
                <a:solidFill>
                  <a:schemeClr val="tx1"/>
                </a:solidFill>
              </a:rPr>
              <a:t>In spite of God’s blessings, Christians often commit the same sins today.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54" y="1721108"/>
            <a:ext cx="8820346" cy="3970318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3.	Fornication and adultery are too often found and tolerated in the church. cf. 1 Corinthians 5:4ff, 9; Galatians 5:19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4.	Children of God frequently tempt God today by being discontent with His dealings with us. cf. 1 Timothy 6:6-8; Hebrews 13:5</a:t>
            </a:r>
          </a:p>
          <a:p>
            <a:pPr>
              <a:buNone/>
            </a:pPr>
            <a:r>
              <a:rPr lang="en-US" baseline="0" dirty="0">
                <a:solidFill>
                  <a:schemeClr val="tx1"/>
                </a:solidFill>
              </a:rPr>
              <a:t>5.	The sin of murmuring is the expression of discontent. To grumble and complain is as sinful today as it was then … </a:t>
            </a:r>
            <a:r>
              <a:rPr lang="en-US" i="1" baseline="0" dirty="0">
                <a:solidFill>
                  <a:schemeClr val="tx1"/>
                </a:solidFill>
              </a:rPr>
              <a:t>“Count your many blessings.”</a:t>
            </a:r>
            <a:r>
              <a:rPr lang="en-US" baseline="0" dirty="0">
                <a:solidFill>
                  <a:schemeClr val="tx1"/>
                </a:solidFill>
              </a:rPr>
              <a:t> cf.</a:t>
            </a:r>
            <a:r>
              <a:rPr lang="en-US" dirty="0">
                <a:solidFill>
                  <a:schemeClr val="tx1"/>
                </a:solidFill>
              </a:rPr>
              <a:t> Philippians 2:12ff</a:t>
            </a:r>
            <a:endParaRPr lang="en-US" baseline="0" dirty="0">
              <a:solidFill>
                <a:schemeClr val="tx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4F02FF5-2FCA-4000-5C08-0E893CC01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427" y="66790"/>
            <a:ext cx="8382000" cy="1200329"/>
          </a:xfrm>
        </p:spPr>
        <p:txBody>
          <a:bodyPr wrap="square">
            <a:spAutoFit/>
          </a:bodyPr>
          <a:lstStyle/>
          <a:p>
            <a:r>
              <a:rPr lang="en-US" sz="3600" b="1" baseline="0" dirty="0">
                <a:solidFill>
                  <a:schemeClr val="tx1"/>
                </a:solidFill>
              </a:rPr>
              <a:t>In spite of God’s blessings, Christians often commit the same sins today.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6" id="{F9053526-3D1F-45EA-B658-6CF8434018BF}" vid="{8D97C630-C643-42DD-9FCE-210530124F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210</TotalTime>
  <Words>991</Words>
  <Application>Microsoft Office PowerPoint</Application>
  <PresentationFormat>On-screen Show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Theme16</vt:lpstr>
      <vt:lpstr>The Importance Of Faithfulness</vt:lpstr>
      <vt:lpstr>PowerPoint Presentation</vt:lpstr>
      <vt:lpstr>The Privileges Of Israel – Verses 1-4</vt:lpstr>
      <vt:lpstr>God Has Abundantly Blessed His Children Today</vt:lpstr>
      <vt:lpstr>The Unfaithfulness Of Israel – Verses 5-10</vt:lpstr>
      <vt:lpstr>The Unfaithfulness Of Israel – Verses 5-10</vt:lpstr>
      <vt:lpstr>The Unfaithfulness Of Israel – Verses 5-10</vt:lpstr>
      <vt:lpstr>In spite of God’s blessings, Christians often commit the same sins today.</vt:lpstr>
      <vt:lpstr>In spite of God’s blessings, Christians often commit the same sins today.</vt:lpstr>
      <vt:lpstr>Encouragement To Faithfulness  Verses 11-13</vt:lpstr>
      <vt:lpstr>Encouragement To Faithfulness  Verses 11-13</vt:lpstr>
      <vt:lpstr>Conclusion: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Faithfulness (2)</dc:title>
  <dc:creator>Micky Galloway</dc:creator>
  <cp:lastModifiedBy>Richard Lidh</cp:lastModifiedBy>
  <cp:revision>22</cp:revision>
  <cp:lastPrinted>2023-01-15T03:19:28Z</cp:lastPrinted>
  <dcterms:created xsi:type="dcterms:W3CDTF">2010-08-22T21:32:31Z</dcterms:created>
  <dcterms:modified xsi:type="dcterms:W3CDTF">2023-01-15T03:19:45Z</dcterms:modified>
</cp:coreProperties>
</file>